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6858000" cy="9144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3333"/>
    <a:srgbClr val="292929"/>
    <a:srgbClr val="004376"/>
    <a:srgbClr val="660033"/>
    <a:srgbClr val="666699"/>
    <a:srgbClr val="A0204E"/>
    <a:srgbClr val="F1E2D2"/>
    <a:srgbClr val="FBF3DE"/>
    <a:srgbClr val="FDF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46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331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661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400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632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214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180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994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517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00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77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70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4D72-CE11-41EC-B2D2-70A7FD307988}" type="datetimeFigureOut">
              <a:rPr lang="hr-HR" smtClean="0"/>
              <a:t>22.1.2015.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62583-8160-45C8-B834-5DC5368F94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60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45" t="17216" r="31316" b="15006"/>
          <a:stretch/>
        </p:blipFill>
        <p:spPr>
          <a:xfrm>
            <a:off x="476671" y="2528879"/>
            <a:ext cx="5906873" cy="5499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75" y="755764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NAGRADA „BRANIMIR JERNEJ</a:t>
            </a:r>
            <a:r>
              <a:rPr lang="hr-HR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hr-HR" sz="2400" b="1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271" y="1593424"/>
            <a:ext cx="619268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900" dirty="0" smtClean="0">
                <a:solidFill>
                  <a:srgbClr val="800000"/>
                </a:solidFill>
              </a:rPr>
              <a:t>za vrijedan znanstveni rad iz </a:t>
            </a:r>
            <a:r>
              <a:rPr lang="hr-HR" sz="1900" dirty="0">
                <a:solidFill>
                  <a:srgbClr val="800000"/>
                </a:solidFill>
              </a:rPr>
              <a:t>područja </a:t>
            </a:r>
            <a:endParaRPr lang="hr-HR" sz="1900" dirty="0" smtClean="0">
              <a:solidFill>
                <a:srgbClr val="800000"/>
              </a:solidFill>
            </a:endParaRPr>
          </a:p>
          <a:p>
            <a:pPr algn="ctr"/>
            <a:r>
              <a:rPr lang="hr-HR" sz="1900" dirty="0" smtClean="0">
                <a:solidFill>
                  <a:srgbClr val="800000"/>
                </a:solidFill>
              </a:rPr>
              <a:t>molekularne biologije / </a:t>
            </a:r>
            <a:r>
              <a:rPr lang="hr-HR" sz="1900" dirty="0" err="1" smtClean="0">
                <a:solidFill>
                  <a:srgbClr val="800000"/>
                </a:solidFill>
              </a:rPr>
              <a:t>neuroznanosti</a:t>
            </a:r>
            <a:r>
              <a:rPr lang="hr-HR" sz="1900" dirty="0" smtClean="0">
                <a:solidFill>
                  <a:srgbClr val="800000"/>
                </a:solidFill>
              </a:rPr>
              <a:t> / biomedicine</a:t>
            </a:r>
          </a:p>
          <a:p>
            <a:pPr algn="ctr"/>
            <a:r>
              <a:rPr lang="hr-HR" sz="1900" dirty="0">
                <a:solidFill>
                  <a:srgbClr val="800000"/>
                </a:solidFill>
              </a:rPr>
              <a:t>o</a:t>
            </a:r>
            <a:r>
              <a:rPr lang="hr-HR" sz="1900" dirty="0" smtClean="0">
                <a:solidFill>
                  <a:srgbClr val="800000"/>
                </a:solidFill>
              </a:rPr>
              <a:t>bjavljen u 2014. godini</a:t>
            </a:r>
            <a:endParaRPr lang="hr-HR" sz="1900" dirty="0">
              <a:solidFill>
                <a:srgbClr val="8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14109" y="4283968"/>
            <a:ext cx="53511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8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 Hladnik</a:t>
            </a:r>
            <a:endParaRPr lang="hr-HR" sz="3800" b="1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395" y="5436096"/>
            <a:ext cx="6064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 smtClean="0">
                <a:solidFill>
                  <a:srgbClr val="800000"/>
                </a:solidFill>
              </a:rPr>
              <a:t>Hladnik A,</a:t>
            </a:r>
            <a:r>
              <a:rPr lang="hr-HR" sz="1600" b="1" dirty="0" smtClean="0"/>
              <a:t> </a:t>
            </a:r>
            <a:r>
              <a:rPr lang="hr-HR" sz="1600" b="1" dirty="0" err="1">
                <a:solidFill>
                  <a:srgbClr val="800000"/>
                </a:solidFill>
              </a:rPr>
              <a:t>Džaja</a:t>
            </a:r>
            <a:r>
              <a:rPr lang="hr-HR" sz="1600" b="1" dirty="0">
                <a:solidFill>
                  <a:srgbClr val="800000"/>
                </a:solidFill>
              </a:rPr>
              <a:t> D, </a:t>
            </a:r>
            <a:r>
              <a:rPr lang="hr-HR" sz="1600" b="1" dirty="0" err="1">
                <a:solidFill>
                  <a:srgbClr val="800000"/>
                </a:solidFill>
              </a:rPr>
              <a:t>Darmopil</a:t>
            </a:r>
            <a:r>
              <a:rPr lang="hr-HR" sz="1600" b="1" dirty="0">
                <a:solidFill>
                  <a:srgbClr val="800000"/>
                </a:solidFill>
              </a:rPr>
              <a:t> </a:t>
            </a:r>
            <a:r>
              <a:rPr lang="hr-HR" sz="1600" b="1" dirty="0" err="1">
                <a:solidFill>
                  <a:srgbClr val="800000"/>
                </a:solidFill>
              </a:rPr>
              <a:t>S</a:t>
            </a:r>
            <a:r>
              <a:rPr lang="hr-HR" sz="1600" b="1" dirty="0">
                <a:solidFill>
                  <a:srgbClr val="800000"/>
                </a:solidFill>
              </a:rPr>
              <a:t>, Jovanov-Milošević N, </a:t>
            </a:r>
            <a:r>
              <a:rPr lang="hr-HR" sz="1600" b="1" dirty="0" err="1">
                <a:solidFill>
                  <a:srgbClr val="800000"/>
                </a:solidFill>
              </a:rPr>
              <a:t>Petanjek</a:t>
            </a:r>
            <a:r>
              <a:rPr lang="hr-HR" sz="1600" b="1" dirty="0">
                <a:solidFill>
                  <a:srgbClr val="800000"/>
                </a:solidFill>
              </a:rPr>
              <a:t> </a:t>
            </a:r>
            <a:r>
              <a:rPr lang="hr-HR" sz="1600" b="1" dirty="0" smtClean="0">
                <a:solidFill>
                  <a:srgbClr val="800000"/>
                </a:solidFill>
              </a:rPr>
              <a:t>Z. </a:t>
            </a:r>
            <a:r>
              <a:rPr lang="hr-HR" sz="1600" b="1" dirty="0" err="1" smtClean="0">
                <a:solidFill>
                  <a:srgbClr val="800000"/>
                </a:solidFill>
              </a:rPr>
              <a:t>Spatio</a:t>
            </a:r>
            <a:r>
              <a:rPr lang="hr-HR" sz="1600" b="1" dirty="0" smtClean="0">
                <a:solidFill>
                  <a:srgbClr val="800000"/>
                </a:solidFill>
              </a:rPr>
              <a:t>-</a:t>
            </a:r>
            <a:r>
              <a:rPr lang="hr-HR" sz="1600" b="1" dirty="0" err="1" smtClean="0">
                <a:solidFill>
                  <a:srgbClr val="800000"/>
                </a:solidFill>
              </a:rPr>
              <a:t>temporal</a:t>
            </a:r>
            <a:r>
              <a:rPr lang="hr-HR" sz="1600" b="1" dirty="0" smtClean="0">
                <a:solidFill>
                  <a:srgbClr val="800000"/>
                </a:solidFill>
              </a:rPr>
              <a:t> </a:t>
            </a:r>
            <a:r>
              <a:rPr lang="hr-HR" sz="1600" b="1" dirty="0" err="1">
                <a:solidFill>
                  <a:srgbClr val="800000"/>
                </a:solidFill>
              </a:rPr>
              <a:t>extension</a:t>
            </a:r>
            <a:r>
              <a:rPr lang="hr-HR" sz="1600" b="1" dirty="0">
                <a:solidFill>
                  <a:srgbClr val="800000"/>
                </a:solidFill>
              </a:rPr>
              <a:t> in site </a:t>
            </a:r>
            <a:r>
              <a:rPr lang="hr-HR" sz="1600" b="1" dirty="0" err="1">
                <a:solidFill>
                  <a:srgbClr val="800000"/>
                </a:solidFill>
              </a:rPr>
              <a:t>of</a:t>
            </a:r>
            <a:r>
              <a:rPr lang="hr-HR" sz="1600" b="1" dirty="0">
                <a:solidFill>
                  <a:srgbClr val="800000"/>
                </a:solidFill>
              </a:rPr>
              <a:t> </a:t>
            </a:r>
            <a:r>
              <a:rPr lang="hr-HR" sz="1600" b="1" dirty="0" err="1">
                <a:solidFill>
                  <a:srgbClr val="800000"/>
                </a:solidFill>
              </a:rPr>
              <a:t>origin</a:t>
            </a:r>
            <a:r>
              <a:rPr lang="hr-HR" sz="1600" b="1" dirty="0">
                <a:solidFill>
                  <a:srgbClr val="800000"/>
                </a:solidFill>
              </a:rPr>
              <a:t> for </a:t>
            </a:r>
            <a:r>
              <a:rPr lang="hr-HR" sz="1600" b="1" dirty="0" err="1">
                <a:solidFill>
                  <a:srgbClr val="800000"/>
                </a:solidFill>
              </a:rPr>
              <a:t>cortical</a:t>
            </a:r>
            <a:r>
              <a:rPr lang="hr-HR" sz="1600" b="1" dirty="0">
                <a:solidFill>
                  <a:srgbClr val="800000"/>
                </a:solidFill>
              </a:rPr>
              <a:t> </a:t>
            </a:r>
            <a:r>
              <a:rPr lang="hr-HR" sz="1600" b="1" dirty="0" err="1">
                <a:solidFill>
                  <a:srgbClr val="800000"/>
                </a:solidFill>
              </a:rPr>
              <a:t>calretinin</a:t>
            </a:r>
            <a:r>
              <a:rPr lang="hr-HR" sz="1600" b="1" dirty="0">
                <a:solidFill>
                  <a:srgbClr val="800000"/>
                </a:solidFill>
              </a:rPr>
              <a:t> </a:t>
            </a:r>
            <a:r>
              <a:rPr lang="hr-HR" sz="1600" b="1" dirty="0" err="1">
                <a:solidFill>
                  <a:srgbClr val="800000"/>
                </a:solidFill>
              </a:rPr>
              <a:t>neurons</a:t>
            </a:r>
            <a:r>
              <a:rPr lang="hr-HR" sz="1600" b="1" dirty="0">
                <a:solidFill>
                  <a:srgbClr val="800000"/>
                </a:solidFill>
              </a:rPr>
              <a:t> in </a:t>
            </a:r>
            <a:r>
              <a:rPr lang="hr-HR" sz="1600" b="1" dirty="0" err="1" smtClean="0">
                <a:solidFill>
                  <a:srgbClr val="800000"/>
                </a:solidFill>
              </a:rPr>
              <a:t>primates</a:t>
            </a:r>
            <a:r>
              <a:rPr lang="hr-HR" sz="1600" b="1" dirty="0" smtClean="0">
                <a:solidFill>
                  <a:srgbClr val="800000"/>
                </a:solidFill>
              </a:rPr>
              <a:t>.  </a:t>
            </a:r>
            <a:r>
              <a:rPr lang="hr-HR" sz="1600" b="1" dirty="0" err="1">
                <a:solidFill>
                  <a:srgbClr val="800000"/>
                </a:solidFill>
              </a:rPr>
              <a:t>Front</a:t>
            </a:r>
            <a:r>
              <a:rPr lang="hr-HR" sz="1600" b="1" dirty="0">
                <a:solidFill>
                  <a:srgbClr val="800000"/>
                </a:solidFill>
              </a:rPr>
              <a:t> </a:t>
            </a:r>
            <a:r>
              <a:rPr lang="hr-HR" sz="1600" b="1" dirty="0" err="1">
                <a:solidFill>
                  <a:srgbClr val="800000"/>
                </a:solidFill>
              </a:rPr>
              <a:t>Neuroanat</a:t>
            </a:r>
            <a:r>
              <a:rPr lang="hr-HR" sz="1600" b="1" dirty="0">
                <a:solidFill>
                  <a:srgbClr val="800000"/>
                </a:solidFill>
              </a:rPr>
              <a:t>. 2014 Jun 26;8:50.</a:t>
            </a:r>
            <a:endParaRPr lang="en-US" sz="1600" b="1" dirty="0">
              <a:solidFill>
                <a:srgbClr val="800000"/>
              </a:solidFill>
            </a:endParaRPr>
          </a:p>
          <a:p>
            <a:pPr algn="ctr"/>
            <a:r>
              <a:rPr lang="hr-HR" sz="1600" dirty="0" smtClean="0">
                <a:solidFill>
                  <a:srgbClr val="800000"/>
                </a:solidFill>
              </a:rPr>
              <a:t> </a:t>
            </a:r>
            <a:endParaRPr lang="hr-HR" sz="1600" dirty="0">
              <a:solidFill>
                <a:srgbClr val="8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0036" y="8225824"/>
            <a:ext cx="2162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rgbClr val="800000"/>
                </a:solidFill>
              </a:rPr>
              <a:t>Zagreb, 8. veljače 2014.</a:t>
            </a:r>
            <a:endParaRPr lang="hr-HR" sz="14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48203" y="8225824"/>
            <a:ext cx="37210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dirty="0" smtClean="0">
                <a:solidFill>
                  <a:srgbClr val="800000"/>
                </a:solidFill>
              </a:rPr>
              <a:t>dr. sc. Maja Osmak</a:t>
            </a:r>
          </a:p>
          <a:p>
            <a:pPr algn="ctr"/>
            <a:r>
              <a:rPr lang="hr-HR" sz="1400" dirty="0" smtClean="0">
                <a:solidFill>
                  <a:srgbClr val="800000"/>
                </a:solidFill>
              </a:rPr>
              <a:t>upraviteljica Zaklade </a:t>
            </a:r>
            <a:r>
              <a:rPr lang="hr-HR" sz="1400" dirty="0">
                <a:solidFill>
                  <a:srgbClr val="800000"/>
                </a:solidFill>
              </a:rPr>
              <a:t>prof</a:t>
            </a:r>
            <a:r>
              <a:rPr lang="hr-HR" sz="1400" dirty="0" smtClean="0">
                <a:solidFill>
                  <a:srgbClr val="800000"/>
                </a:solidFill>
              </a:rPr>
              <a:t>. dr. sc</a:t>
            </a:r>
            <a:r>
              <a:rPr lang="hr-HR" sz="1400" dirty="0">
                <a:solidFill>
                  <a:srgbClr val="800000"/>
                </a:solidFill>
              </a:rPr>
              <a:t>. Branimir Jernej</a:t>
            </a:r>
          </a:p>
          <a:p>
            <a:pPr algn="ctr"/>
            <a:endParaRPr lang="hr-HR" sz="1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924943" y="8225824"/>
            <a:ext cx="3312369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2696" y="1331640"/>
            <a:ext cx="5472608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92696" y="1403648"/>
            <a:ext cx="5472608" cy="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3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83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Poliklinika Neuron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Poliklinika Neuron</dc:creator>
  <cp:lastModifiedBy>Lipa</cp:lastModifiedBy>
  <cp:revision>33</cp:revision>
  <cp:lastPrinted>2015-01-22T17:59:20Z</cp:lastPrinted>
  <dcterms:created xsi:type="dcterms:W3CDTF">2015-01-09T12:43:27Z</dcterms:created>
  <dcterms:modified xsi:type="dcterms:W3CDTF">2015-01-22T18:04:24Z</dcterms:modified>
</cp:coreProperties>
</file>